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9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D061D4F2-6F17-4695-AA3D-59A8A6F11157}">
          <p14:sldIdLst>
            <p14:sldId id="256"/>
            <p14:sldId id="258"/>
            <p14:sldId id="259"/>
            <p14:sldId id="260"/>
            <p14:sldId id="261"/>
            <p14:sldId id="265"/>
          </p14:sldIdLst>
        </p14:section>
        <p14:section name="Раздел без заголовка" id="{274D59C3-2749-44E4-A747-AB3293FC2080}">
          <p14:sldIdLst>
            <p14:sldId id="262"/>
            <p14:sldId id="263"/>
            <p14:sldId id="267"/>
            <p14:sldId id="268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Ольга" initials="О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4" autoAdjust="0"/>
    <p:restoredTop sz="94749" autoAdjust="0"/>
  </p:normalViewPr>
  <p:slideViewPr>
    <p:cSldViewPr>
      <p:cViewPr varScale="1">
        <p:scale>
          <a:sx n="78" d="100"/>
          <a:sy n="78" d="100"/>
        </p:scale>
        <p:origin x="-11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3" d="100"/>
          <a:sy n="43" d="100"/>
        </p:scale>
        <p:origin x="-1440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6-01-01T02:32:28.234" idx="1">
    <p:pos x="10" y="10"/>
    <p:text/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6-01-01T02:32:28.234" idx="2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C4A223-1856-49FD-ABD9-2B87242B9998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B76C4A-5393-4B7D-8153-5BE716A2F8F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76C4A-5393-4B7D-8153-5BE716A2F8F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76C4A-5393-4B7D-8153-5BE716A2F8F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76C4A-5393-4B7D-8153-5BE716A2F8FD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2649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28.png"/><Relationship Id="rId4" Type="http://schemas.microsoft.com/office/2007/relationships/hdphoto" Target="../media/hdphoto3.wdp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esktop\простоквашино\5-1-6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516" y="38432"/>
            <a:ext cx="9139227" cy="6861583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1187624" y="476672"/>
            <a:ext cx="6552727" cy="2349579"/>
          </a:xfrm>
          <a:prstGeom prst="round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МАТЕМАТИКА </a:t>
            </a:r>
          </a:p>
          <a:p>
            <a:pPr algn="ctr"/>
            <a:r>
              <a:rPr lang="ru-RU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В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607" y="0"/>
            <a:ext cx="9157213" cy="6857999"/>
          </a:xfrm>
          <a:prstGeom prst="rect">
            <a:avLst/>
          </a:prstGeom>
        </p:spPr>
      </p:pic>
      <p:pic>
        <p:nvPicPr>
          <p:cNvPr id="3" name="Picture 2" descr="http://www.business-cloud.de/wp-content/uploads/2013/03/shutterstock_129047567_Hau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988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5" y="935026"/>
            <a:ext cx="5696649" cy="5925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5455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62" y="5455058"/>
            <a:ext cx="1591444" cy="12731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6948" y="4809183"/>
            <a:ext cx="1140636" cy="10321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42882" y="3861084"/>
            <a:ext cx="1024814" cy="1097035"/>
          </a:xfrm>
          <a:prstGeom prst="rect">
            <a:avLst/>
          </a:prstGeom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331640" y="41048"/>
            <a:ext cx="640871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Посели Дядю Федора в комнату на втором этаже справа,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Шарика- на втором этаже слева,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Матроскина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первый этаж слева.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6247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07407E-6 L -2.77778E-7 -0.0662 C -2.77778E-7 -0.09606 0.12587 -0.1324 0.22847 -0.1324 L 0.45694 -0.1324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47" y="-6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55 0.00509 L 0.05955 -0.11991 C 0.05955 -0.17593 0.12847 -0.24491 0.18455 -0.24491 L 0.30955 -0.24491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4.44444E-6 L 0.4283 -0.0710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06" y="-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948"/>
            <a:ext cx="9150606" cy="68530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5046" b="89908" l="9957" r="896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728" y="3480291"/>
            <a:ext cx="4499992" cy="337770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03648" y="1556792"/>
            <a:ext cx="6928776" cy="1569660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МОЛОДЕЦ!</a:t>
            </a:r>
          </a:p>
        </p:txBody>
      </p:sp>
    </p:spTree>
    <p:extLst>
      <p:ext uri="{BB962C8B-B14F-4D97-AF65-F5344CB8AC3E}">
        <p14:creationId xmlns:p14="http://schemas.microsoft.com/office/powerpoint/2010/main" xmlns="" val="1398362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esktop\простоквашино\5-1-6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516" y="38432"/>
            <a:ext cx="9139227" cy="6861583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1187624" y="476672"/>
            <a:ext cx="6552727" cy="1021556"/>
          </a:xfrm>
          <a:prstGeom prst="round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u="sng" dirty="0" smtClean="0"/>
              <a:t>Цель :</a:t>
            </a:r>
            <a:r>
              <a:rPr lang="ru-RU" b="1" dirty="0" smtClean="0"/>
              <a:t>обобщить и систематизировать </a:t>
            </a:r>
            <a:r>
              <a:rPr lang="ru-RU" b="1" dirty="0" smtClean="0"/>
              <a:t>знания </a:t>
            </a:r>
            <a:r>
              <a:rPr lang="ru-RU" b="1" dirty="0" smtClean="0"/>
              <a:t>детей о числах в пределах 10, активизировать словарь по данной теме, развивать внимание, память, мышление</a:t>
            </a:r>
            <a:endParaRPr lang="ru-RU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Ольга\Desktop\простоквашино\38aa84e6a788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517"/>
          </a:xfrm>
          <a:prstGeom prst="rect">
            <a:avLst/>
          </a:prstGeom>
          <a:noFill/>
        </p:spPr>
      </p:pic>
      <p:pic>
        <p:nvPicPr>
          <p:cNvPr id="3075" name="Picture 3" descr="C:\Users\Ольга\Desktop\простоквашино\09061cdc52c64440f322e0a69a2f9d8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3971" b="90441" l="21111" r="71482"/>
                    </a14:imgEffect>
                  </a14:imgLayer>
                </a14:imgProps>
              </a:ext>
            </a:extLst>
          </a:blip>
          <a:srcRect l="14815" t="4412" r="22222"/>
          <a:stretch>
            <a:fillRect/>
          </a:stretch>
        </p:blipFill>
        <p:spPr bwMode="auto">
          <a:xfrm>
            <a:off x="5715008" y="4000504"/>
            <a:ext cx="1214446" cy="2595558"/>
          </a:xfrm>
          <a:prstGeom prst="rect">
            <a:avLst/>
          </a:prstGeom>
          <a:noFill/>
        </p:spPr>
      </p:pic>
      <p:pic>
        <p:nvPicPr>
          <p:cNvPr id="3076" name="Picture 4" descr="C:\Users\Ольга\Desktop\простоквашино\6780060.png"/>
          <p:cNvPicPr>
            <a:picLocks noChangeAspect="1" noChangeArrowheads="1"/>
          </p:cNvPicPr>
          <p:nvPr/>
        </p:nvPicPr>
        <p:blipFill>
          <a:blip r:embed="rId5" cstate="print"/>
          <a:srcRect l="6073" t="-32813"/>
          <a:stretch>
            <a:fillRect/>
          </a:stretch>
        </p:blipFill>
        <p:spPr bwMode="auto">
          <a:xfrm>
            <a:off x="4525866" y="3974624"/>
            <a:ext cx="1104899" cy="2521506"/>
          </a:xfrm>
          <a:prstGeom prst="rect">
            <a:avLst/>
          </a:prstGeom>
          <a:noFill/>
        </p:spPr>
      </p:pic>
      <p:pic>
        <p:nvPicPr>
          <p:cNvPr id="8" name="Рисунок 7" descr="C:\Users\Ольга\Desktop\простоквашино\0_997f1_a97b4e9f_S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25491" y="3357562"/>
            <a:ext cx="2618509" cy="3755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C:\Users\Ольга\Desktop\простоквашино\0_997f5_6b8c9d4a_S.png"/>
          <p:cNvPicPr>
            <a:picLocks noChangeAspect="1" noChangeArrowheads="1"/>
          </p:cNvPicPr>
          <p:nvPr/>
        </p:nvPicPr>
        <p:blipFill>
          <a:blip r:embed="rId7" cstate="print"/>
          <a:srcRect l="20779" r="23809" b="48485"/>
          <a:stretch>
            <a:fillRect/>
          </a:stretch>
        </p:blipFill>
        <p:spPr bwMode="auto">
          <a:xfrm>
            <a:off x="5429256" y="0"/>
            <a:ext cx="1179023" cy="1252712"/>
          </a:xfrm>
          <a:prstGeom prst="rect">
            <a:avLst/>
          </a:prstGeom>
          <a:noFill/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423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852957" y="188550"/>
            <a:ext cx="4824000" cy="4824000"/>
          </a:xfrm>
          <a:prstGeom prst="rect">
            <a:avLst/>
          </a:prstGeom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1590992" y="43934"/>
            <a:ext cx="59620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Помоги расставить героев из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Простоквашино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по росту.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778 -0.10348 C -0.2566 -0.17778 -0.43507 -0.25162 -0.50642 -0.281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41" y="-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646 -0.0037 C -0.07708 -0.02291 -0.08142 -0.00995 -0.0842 -0.0493 C -0.08559 -0.06898 -0.08837 -0.09722 -0.09549 -0.11597 C -0.09931 -0.12615 -0.10573 -0.13564 -0.1092 -0.14629 C -0.11302 -0.15787 -0.11372 -0.17222 -0.12292 -0.17963 C -0.12778 -0.18356 -0.14288 -0.18518 -0.14549 -0.18564 C -0.15608 -0.19027 -0.15 -0.18865 -0.16372 -0.18865 " pathEditMode="relative" rAng="0" ptsTypes="AAAAAAA">
                                      <p:cBhvr>
                                        <p:cTn id="10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94" y="-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07407E-6 C 0.06893 -0.06899 0.13802 -0.13774 0.16893 -0.16621 C 0.19983 -0.19491 0.18525 -0.16991 0.18542 -0.17176 C 0.18559 -0.17362 0.17778 -0.17547 0.17014 -0.17732 " pathEditMode="relative" rAng="0" ptsTypes="AAAA">
                                      <p:cBhvr>
                                        <p:cTn id="14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27" y="-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0.30324 L 0.2276 0.5562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06" y="1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льга\Desktop\простоквашино\imgpreview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48"/>
            <a:ext cx="9150607" cy="6853052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28592" y="1357298"/>
          <a:ext cx="8429688" cy="1571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6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66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66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663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3663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3663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3663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3663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93663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157163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4102" name="Picture 6" descr="C:\Users\Ольга\Desktop\простоквашино\73599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428736"/>
            <a:ext cx="1122363" cy="1524000"/>
          </a:xfrm>
          <a:prstGeom prst="rect">
            <a:avLst/>
          </a:prstGeom>
          <a:noFill/>
        </p:spPr>
      </p:pic>
      <p:pic>
        <p:nvPicPr>
          <p:cNvPr id="4103" name="Picture 7" descr="C:\Users\Ольга\Desktop\простоквашино\73599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214686"/>
            <a:ext cx="1122363" cy="1524000"/>
          </a:xfrm>
          <a:prstGeom prst="rect">
            <a:avLst/>
          </a:prstGeom>
          <a:noFill/>
        </p:spPr>
      </p:pic>
      <p:pic>
        <p:nvPicPr>
          <p:cNvPr id="4104" name="Picture 8" descr="C:\Users\Ольга\Desktop\простоквашино\0_997f1_a97b4e9f_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4429132"/>
            <a:ext cx="1112348" cy="1585922"/>
          </a:xfrm>
          <a:prstGeom prst="rect">
            <a:avLst/>
          </a:prstGeom>
          <a:noFill/>
        </p:spPr>
      </p:pic>
      <p:pic>
        <p:nvPicPr>
          <p:cNvPr id="4105" name="Picture 9" descr="C:\Users\Ольга\Desktop\простоквашино\0_997f1_a97b4e9f_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42328" y="1500174"/>
            <a:ext cx="972350" cy="1386320"/>
          </a:xfrm>
          <a:prstGeom prst="rect">
            <a:avLst/>
          </a:prstGeom>
          <a:noFill/>
        </p:spPr>
      </p:pic>
      <p:pic>
        <p:nvPicPr>
          <p:cNvPr id="14" name="Picture 4" descr="C:\Users\Ольга\Desktop\простоквашино\6780060.png"/>
          <p:cNvPicPr>
            <a:picLocks noChangeAspect="1" noChangeArrowheads="1"/>
          </p:cNvPicPr>
          <p:nvPr/>
        </p:nvPicPr>
        <p:blipFill>
          <a:blip r:embed="rId5" cstate="print"/>
          <a:srcRect l="6073" t="-5944" b="1828"/>
          <a:stretch>
            <a:fillRect/>
          </a:stretch>
        </p:blipFill>
        <p:spPr bwMode="auto">
          <a:xfrm>
            <a:off x="5286384" y="3857628"/>
            <a:ext cx="1158031" cy="1944000"/>
          </a:xfrm>
          <a:prstGeom prst="rect">
            <a:avLst/>
          </a:prstGeom>
          <a:noFill/>
        </p:spPr>
      </p:pic>
      <p:pic>
        <p:nvPicPr>
          <p:cNvPr id="15" name="Picture 4" descr="C:\Users\Ольга\Desktop\простоквашино\6780060.png"/>
          <p:cNvPicPr>
            <a:picLocks noChangeAspect="1" noChangeArrowheads="1"/>
          </p:cNvPicPr>
          <p:nvPr/>
        </p:nvPicPr>
        <p:blipFill>
          <a:blip r:embed="rId6" cstate="print"/>
          <a:srcRect l="6073" t="-32813"/>
          <a:stretch>
            <a:fillRect/>
          </a:stretch>
        </p:blipFill>
        <p:spPr bwMode="auto">
          <a:xfrm>
            <a:off x="571472" y="1000108"/>
            <a:ext cx="717409" cy="1963605"/>
          </a:xfrm>
          <a:prstGeom prst="rect">
            <a:avLst/>
          </a:prstGeom>
          <a:noFill/>
        </p:spPr>
      </p:pic>
      <p:pic>
        <p:nvPicPr>
          <p:cNvPr id="4106" name="Picture 10" descr="C:\Users\Ольга\Desktop\простоквашино\0_997f5_6b8c9d4a_S.png"/>
          <p:cNvPicPr>
            <a:picLocks noChangeAspect="1" noChangeArrowheads="1"/>
          </p:cNvPicPr>
          <p:nvPr/>
        </p:nvPicPr>
        <p:blipFill>
          <a:blip r:embed="rId7" cstate="print"/>
          <a:srcRect l="20779" r="23809" b="48485"/>
          <a:stretch>
            <a:fillRect/>
          </a:stretch>
        </p:blipFill>
        <p:spPr bwMode="auto">
          <a:xfrm>
            <a:off x="3571868" y="3714752"/>
            <a:ext cx="1143008" cy="1214446"/>
          </a:xfrm>
          <a:prstGeom prst="rect">
            <a:avLst/>
          </a:prstGeom>
          <a:noFill/>
        </p:spPr>
      </p:pic>
      <p:pic>
        <p:nvPicPr>
          <p:cNvPr id="18" name="Picture 8" descr="C:\Users\Ольга\Desktop\простоквашино\0_997f1_a97b4e9f_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31652" y="2786058"/>
            <a:ext cx="1112348" cy="1585922"/>
          </a:xfrm>
          <a:prstGeom prst="rect">
            <a:avLst/>
          </a:prstGeom>
          <a:noFill/>
        </p:spPr>
      </p:pic>
      <p:pic>
        <p:nvPicPr>
          <p:cNvPr id="19" name="Picture 7" descr="C:\Users\Ольга\Desktop\простоквашино\7359901.png"/>
          <p:cNvPicPr>
            <a:picLocks noChangeAspect="1" noChangeArrowheads="1"/>
          </p:cNvPicPr>
          <p:nvPr/>
        </p:nvPicPr>
        <p:blipFill>
          <a:blip r:embed="rId8" cstate="print"/>
          <a:srcRect b="9210"/>
          <a:stretch>
            <a:fillRect/>
          </a:stretch>
        </p:blipFill>
        <p:spPr bwMode="auto">
          <a:xfrm>
            <a:off x="7000892" y="2857496"/>
            <a:ext cx="1122363" cy="1643074"/>
          </a:xfrm>
          <a:prstGeom prst="rect">
            <a:avLst/>
          </a:prstGeom>
          <a:noFill/>
        </p:spPr>
      </p:pic>
      <p:pic>
        <p:nvPicPr>
          <p:cNvPr id="20" name="Picture 4" descr="C:\Users\Ольга\Desktop\простоквашино\6780060.png"/>
          <p:cNvPicPr>
            <a:picLocks noChangeAspect="1" noChangeArrowheads="1"/>
          </p:cNvPicPr>
          <p:nvPr/>
        </p:nvPicPr>
        <p:blipFill>
          <a:blip r:embed="rId9" cstate="print"/>
          <a:srcRect l="6073" t="-4115" r="12546"/>
          <a:stretch>
            <a:fillRect/>
          </a:stretch>
        </p:blipFill>
        <p:spPr bwMode="auto">
          <a:xfrm>
            <a:off x="571475" y="4643446"/>
            <a:ext cx="929041" cy="1800000"/>
          </a:xfrm>
          <a:prstGeom prst="rect">
            <a:avLst/>
          </a:prstGeom>
          <a:noFill/>
        </p:spPr>
      </p:pic>
      <p:pic>
        <p:nvPicPr>
          <p:cNvPr id="21" name="Picture 10" descr="C:\Users\Ольга\Desktop\простоквашино\0_997f5_6b8c9d4a_S.png"/>
          <p:cNvPicPr>
            <a:picLocks noChangeAspect="1" noChangeArrowheads="1"/>
          </p:cNvPicPr>
          <p:nvPr/>
        </p:nvPicPr>
        <p:blipFill>
          <a:blip r:embed="rId7" cstate="print"/>
          <a:srcRect l="20779" r="23809" b="48485"/>
          <a:stretch>
            <a:fillRect/>
          </a:stretch>
        </p:blipFill>
        <p:spPr bwMode="auto">
          <a:xfrm>
            <a:off x="6143636" y="3071810"/>
            <a:ext cx="1143008" cy="1214446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1835696" y="0"/>
            <a:ext cx="61206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Продолжи ряд, </a:t>
            </a:r>
            <a:r>
              <a:rPr lang="ru-RU" sz="2000" b="1" dirty="0" smtClean="0"/>
              <a:t>соблюдая последовательность 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0.10116 L 0.29237 -0.486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0" y="-2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11111E-6 L -0.04566 -0.2479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0" y="-12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0.01109 L 0.23768 -0.428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0" y="-22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11022E-16 L 0.05451 -0.3974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0" y="-19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7.40741E-7 L 0.004 -0.2356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-11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-0.0217 -0.1895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" y="-9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Ольга\Desktop\простоквашино\2_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08800"/>
          </a:xfrm>
          <a:prstGeom prst="rect">
            <a:avLst/>
          </a:prstGeom>
          <a:noFill/>
        </p:spPr>
      </p:pic>
      <p:pic>
        <p:nvPicPr>
          <p:cNvPr id="4" name="Рисунок 3" descr="C:\Users\Ольга\Desktop\простоквашино\1362054614_bezimeni.jpg"/>
          <p:cNvPicPr/>
          <p:nvPr/>
        </p:nvPicPr>
        <p:blipFill>
          <a:blip r:embed="rId3" cstate="print"/>
          <a:srcRect l="72197" t="37218" r="5011" b="31602"/>
          <a:stretch>
            <a:fillRect/>
          </a:stretch>
        </p:blipFill>
        <p:spPr bwMode="auto">
          <a:xfrm>
            <a:off x="1714480" y="3429000"/>
            <a:ext cx="642942" cy="107157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Ольга\Desktop\простоквашино\1362054614_bezimeni.jpg"/>
          <p:cNvPicPr/>
          <p:nvPr/>
        </p:nvPicPr>
        <p:blipFill>
          <a:blip r:embed="rId3" cstate="print"/>
          <a:srcRect l="72197" t="37218" r="5011" b="31602"/>
          <a:stretch>
            <a:fillRect/>
          </a:stretch>
        </p:blipFill>
        <p:spPr bwMode="auto">
          <a:xfrm>
            <a:off x="4286248" y="642918"/>
            <a:ext cx="642942" cy="107157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Ольга\Desktop\простоквашино\1362054614_bezimeni.jpg"/>
          <p:cNvPicPr/>
          <p:nvPr/>
        </p:nvPicPr>
        <p:blipFill>
          <a:blip r:embed="rId3" cstate="print"/>
          <a:srcRect l="52128" t="51028" r="24979" b="22260"/>
          <a:stretch>
            <a:fillRect/>
          </a:stretch>
        </p:blipFill>
        <p:spPr bwMode="auto">
          <a:xfrm>
            <a:off x="6072198" y="3500438"/>
            <a:ext cx="831273" cy="108065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Ольга\Desktop\простоквашино\1362054614_bezimeni.jpg"/>
          <p:cNvPicPr/>
          <p:nvPr/>
        </p:nvPicPr>
        <p:blipFill>
          <a:blip r:embed="rId3" cstate="print"/>
          <a:srcRect l="52128" t="51028" r="24979" b="22260"/>
          <a:stretch>
            <a:fillRect/>
          </a:stretch>
        </p:blipFill>
        <p:spPr bwMode="auto">
          <a:xfrm>
            <a:off x="3286116" y="1142984"/>
            <a:ext cx="616959" cy="93777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Ольга\Desktop\простоквашино\1362054614_bezimeni.jpg"/>
          <p:cNvPicPr/>
          <p:nvPr/>
        </p:nvPicPr>
        <p:blipFill>
          <a:blip r:embed="rId3" cstate="print"/>
          <a:srcRect l="6425" t="1865" r="66321" b="72342"/>
          <a:stretch>
            <a:fillRect/>
          </a:stretch>
        </p:blipFill>
        <p:spPr bwMode="auto">
          <a:xfrm>
            <a:off x="2428860" y="2000240"/>
            <a:ext cx="737320" cy="100705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Ольга\Desktop\простоквашино\1362054614_bezimeni.jpg"/>
          <p:cNvPicPr/>
          <p:nvPr/>
        </p:nvPicPr>
        <p:blipFill>
          <a:blip r:embed="rId3" cstate="print"/>
          <a:srcRect l="6425" t="1865" r="66321" b="72342"/>
          <a:stretch>
            <a:fillRect/>
          </a:stretch>
        </p:blipFill>
        <p:spPr bwMode="auto">
          <a:xfrm>
            <a:off x="6500826" y="2143116"/>
            <a:ext cx="880196" cy="100705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Ольга\Desktop\простоквашино\1362054614_bezimeni.jpg"/>
          <p:cNvPicPr/>
          <p:nvPr/>
        </p:nvPicPr>
        <p:blipFill>
          <a:blip r:embed="rId3" cstate="print"/>
          <a:srcRect l="72197" t="37218" r="5011" b="31602"/>
          <a:stretch>
            <a:fillRect/>
          </a:stretch>
        </p:blipFill>
        <p:spPr bwMode="auto">
          <a:xfrm>
            <a:off x="7786710" y="4429132"/>
            <a:ext cx="642942" cy="107157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Ольга\Desktop\простоквашино\1362054614_bezimeni.jpg"/>
          <p:cNvPicPr/>
          <p:nvPr/>
        </p:nvPicPr>
        <p:blipFill>
          <a:blip r:embed="rId3" cstate="print"/>
          <a:srcRect l="29049" t="8411" r="45861" b="57944"/>
          <a:stretch>
            <a:fillRect/>
          </a:stretch>
        </p:blipFill>
        <p:spPr bwMode="auto">
          <a:xfrm>
            <a:off x="2143108" y="5000636"/>
            <a:ext cx="687532" cy="99752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C:\Users\Ольга\Desktop\простоквашино\1362054614_bezimeni.jpg"/>
          <p:cNvPicPr/>
          <p:nvPr/>
        </p:nvPicPr>
        <p:blipFill>
          <a:blip r:embed="rId3" cstate="print"/>
          <a:srcRect l="29049" t="8411" r="45861" b="57944"/>
          <a:stretch>
            <a:fillRect/>
          </a:stretch>
        </p:blipFill>
        <p:spPr bwMode="auto">
          <a:xfrm>
            <a:off x="6357950" y="4857760"/>
            <a:ext cx="687532" cy="99752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C:\Users\Ольга\Desktop\простоквашино\1362054614_bezimeni.jpg"/>
          <p:cNvPicPr/>
          <p:nvPr/>
        </p:nvPicPr>
        <p:blipFill>
          <a:blip r:embed="rId3" cstate="print"/>
          <a:srcRect l="29049" t="8411" r="45861" b="57944"/>
          <a:stretch>
            <a:fillRect/>
          </a:stretch>
        </p:blipFill>
        <p:spPr bwMode="auto">
          <a:xfrm>
            <a:off x="5500694" y="857232"/>
            <a:ext cx="687532" cy="99752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-47282"/>
            <a:ext cx="79964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Мама собрала красивый букет. Но цветы в нем не синие, и не одуванчики.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Какие цветы в мамином букете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esktop\простоквашино\imgpreview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48"/>
            <a:ext cx="9150606" cy="6853052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33308552"/>
              </p:ext>
            </p:extLst>
          </p:nvPr>
        </p:nvGraphicFramePr>
        <p:xfrm>
          <a:off x="2071670" y="285728"/>
          <a:ext cx="5262579" cy="42148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41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541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541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54544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6445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0494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5" name="Picture 4" descr="C:\Users\Ольга\Desktop\простоквашино\6780060.png"/>
          <p:cNvPicPr>
            <a:picLocks noChangeAspect="1" noChangeArrowheads="1"/>
          </p:cNvPicPr>
          <p:nvPr/>
        </p:nvPicPr>
        <p:blipFill>
          <a:blip r:embed="rId3" cstate="print"/>
          <a:srcRect l="6073" t="-4115" r="12546"/>
          <a:stretch>
            <a:fillRect/>
          </a:stretch>
        </p:blipFill>
        <p:spPr bwMode="auto">
          <a:xfrm>
            <a:off x="2500298" y="3143248"/>
            <a:ext cx="929041" cy="1357322"/>
          </a:xfrm>
          <a:prstGeom prst="rect">
            <a:avLst/>
          </a:prstGeom>
          <a:noFill/>
        </p:spPr>
      </p:pic>
      <p:pic>
        <p:nvPicPr>
          <p:cNvPr id="6" name="Picture 8" descr="C:\Users\Ольга\Desktop\простоквашино\0_997f1_a97b4e9f_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1928802"/>
            <a:ext cx="1112348" cy="1214446"/>
          </a:xfrm>
          <a:prstGeom prst="rect">
            <a:avLst/>
          </a:prstGeom>
          <a:noFill/>
        </p:spPr>
      </p:pic>
      <p:pic>
        <p:nvPicPr>
          <p:cNvPr id="9" name="Picture 10" descr="C:\Users\Ольга\Desktop\простоквашино\0_997f5_6b8c9d4a_S.png"/>
          <p:cNvPicPr>
            <a:picLocks noChangeAspect="1" noChangeArrowheads="1"/>
          </p:cNvPicPr>
          <p:nvPr/>
        </p:nvPicPr>
        <p:blipFill>
          <a:blip r:embed="rId5" cstate="print"/>
          <a:srcRect l="20779" r="23809" b="48485"/>
          <a:stretch>
            <a:fillRect/>
          </a:stretch>
        </p:blipFill>
        <p:spPr bwMode="auto">
          <a:xfrm rot="278535">
            <a:off x="5905153" y="3187510"/>
            <a:ext cx="1143008" cy="1214446"/>
          </a:xfrm>
          <a:prstGeom prst="ellipse">
            <a:avLst/>
          </a:prstGeom>
          <a:noFill/>
        </p:spPr>
      </p:pic>
      <p:pic>
        <p:nvPicPr>
          <p:cNvPr id="10" name="Picture 10" descr="C:\Users\Ольга\Desktop\простоквашино\0_997f5_6b8c9d4a_S.png"/>
          <p:cNvPicPr>
            <a:picLocks noChangeAspect="1" noChangeArrowheads="1"/>
          </p:cNvPicPr>
          <p:nvPr/>
        </p:nvPicPr>
        <p:blipFill>
          <a:blip r:embed="rId5" cstate="print"/>
          <a:srcRect l="20779" r="23809" b="48485"/>
          <a:stretch>
            <a:fillRect/>
          </a:stretch>
        </p:blipFill>
        <p:spPr bwMode="auto">
          <a:xfrm>
            <a:off x="4143372" y="428604"/>
            <a:ext cx="1143008" cy="1214446"/>
          </a:xfrm>
          <a:prstGeom prst="ellipse">
            <a:avLst/>
          </a:prstGeom>
          <a:noFill/>
        </p:spPr>
      </p:pic>
      <p:pic>
        <p:nvPicPr>
          <p:cNvPr id="11" name="Picture 4" descr="C:\Users\Ольга\Desktop\простоквашино\6780060.png"/>
          <p:cNvPicPr>
            <a:picLocks noChangeAspect="1" noChangeArrowheads="1"/>
          </p:cNvPicPr>
          <p:nvPr/>
        </p:nvPicPr>
        <p:blipFill>
          <a:blip r:embed="rId3" cstate="print"/>
          <a:srcRect l="6073" t="-4115" r="12546"/>
          <a:stretch>
            <a:fillRect/>
          </a:stretch>
        </p:blipFill>
        <p:spPr bwMode="auto">
          <a:xfrm>
            <a:off x="5857884" y="357166"/>
            <a:ext cx="929041" cy="1357322"/>
          </a:xfrm>
          <a:prstGeom prst="rect">
            <a:avLst/>
          </a:prstGeom>
          <a:noFill/>
        </p:spPr>
      </p:pic>
      <p:pic>
        <p:nvPicPr>
          <p:cNvPr id="12" name="Picture 4" descr="C:\Users\Ольга\Desktop\простоквашино\6780060.png"/>
          <p:cNvPicPr>
            <a:picLocks noChangeAspect="1" noChangeArrowheads="1"/>
          </p:cNvPicPr>
          <p:nvPr/>
        </p:nvPicPr>
        <p:blipFill>
          <a:blip r:embed="rId3" cstate="print"/>
          <a:srcRect l="6073" t="-4115" r="12546"/>
          <a:stretch>
            <a:fillRect/>
          </a:stretch>
        </p:blipFill>
        <p:spPr bwMode="auto">
          <a:xfrm>
            <a:off x="4071934" y="1857364"/>
            <a:ext cx="929041" cy="1357322"/>
          </a:xfrm>
          <a:prstGeom prst="rect">
            <a:avLst/>
          </a:prstGeom>
          <a:noFill/>
        </p:spPr>
      </p:pic>
      <p:pic>
        <p:nvPicPr>
          <p:cNvPr id="13" name="Picture 10" descr="C:\Users\Ольга\Desktop\простоквашино\0_997f5_6b8c9d4a_S.png"/>
          <p:cNvPicPr>
            <a:picLocks noChangeAspect="1" noChangeArrowheads="1"/>
          </p:cNvPicPr>
          <p:nvPr/>
        </p:nvPicPr>
        <p:blipFill>
          <a:blip r:embed="rId5" cstate="print"/>
          <a:srcRect l="20779" r="23809" b="48485"/>
          <a:stretch>
            <a:fillRect/>
          </a:stretch>
        </p:blipFill>
        <p:spPr bwMode="auto">
          <a:xfrm>
            <a:off x="2500298" y="1785926"/>
            <a:ext cx="1143008" cy="1214446"/>
          </a:xfrm>
          <a:prstGeom prst="ellipse">
            <a:avLst/>
          </a:prstGeom>
          <a:noFill/>
        </p:spPr>
      </p:pic>
      <p:pic>
        <p:nvPicPr>
          <p:cNvPr id="14" name="Picture 8" descr="C:\Users\Ольга\Desktop\простоквашино\0_997f1_a97b4e9f_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428604"/>
            <a:ext cx="1112348" cy="1214446"/>
          </a:xfrm>
          <a:prstGeom prst="rect">
            <a:avLst/>
          </a:prstGeom>
          <a:noFill/>
        </p:spPr>
      </p:pic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2214546" y="5143512"/>
          <a:ext cx="5214974" cy="13573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49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357322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15" name="Picture 8" descr="C:\Users\Ольга\Desktop\простоквашино\0_997f1_a97b4e9f_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5286388"/>
            <a:ext cx="1112348" cy="1214446"/>
          </a:xfrm>
          <a:prstGeom prst="rect">
            <a:avLst/>
          </a:prstGeom>
          <a:noFill/>
        </p:spPr>
      </p:pic>
      <p:pic>
        <p:nvPicPr>
          <p:cNvPr id="16" name="Picture 4" descr="C:\Users\Ольга\Desktop\простоквашино\6780060.png"/>
          <p:cNvPicPr>
            <a:picLocks noChangeAspect="1" noChangeArrowheads="1"/>
          </p:cNvPicPr>
          <p:nvPr/>
        </p:nvPicPr>
        <p:blipFill>
          <a:blip r:embed="rId3" cstate="print"/>
          <a:srcRect l="6073" t="-4115" r="12546"/>
          <a:stretch>
            <a:fillRect/>
          </a:stretch>
        </p:blipFill>
        <p:spPr bwMode="auto">
          <a:xfrm>
            <a:off x="2428860" y="5143512"/>
            <a:ext cx="929041" cy="1357322"/>
          </a:xfrm>
          <a:prstGeom prst="rect">
            <a:avLst/>
          </a:prstGeom>
          <a:noFill/>
        </p:spPr>
      </p:pic>
      <p:pic>
        <p:nvPicPr>
          <p:cNvPr id="19" name="Picture 10" descr="C:\Users\Ольга\Desktop\простоквашино\0_997f5_6b8c9d4a_S.png"/>
          <p:cNvPicPr>
            <a:picLocks noChangeAspect="1" noChangeArrowheads="1"/>
          </p:cNvPicPr>
          <p:nvPr/>
        </p:nvPicPr>
        <p:blipFill>
          <a:blip r:embed="rId5" cstate="print"/>
          <a:srcRect l="20779" r="23809" b="48485"/>
          <a:stretch>
            <a:fillRect/>
          </a:stretch>
        </p:blipFill>
        <p:spPr bwMode="auto">
          <a:xfrm>
            <a:off x="4071934" y="5072074"/>
            <a:ext cx="1143008" cy="1214446"/>
          </a:xfrm>
          <a:prstGeom prst="ellipse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971600" y="0"/>
            <a:ext cx="78488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Заполни пустую клетку героем из </a:t>
            </a:r>
            <a:r>
              <a:rPr lang="ru-RU" sz="2000" b="1" dirty="0" err="1" smtClean="0"/>
              <a:t>Простоквашино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13 -0.0862 L -0.17778 -0.3062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-1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Ольга\Desktop\простоквашино\38aa84e6a788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517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714348" y="1000108"/>
          <a:ext cx="4762512" cy="10001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625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000132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Помоги подобрать к каждой картинке подходящее решение задачи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9" name="Рисунок 8" descr="C:\Users\Ольга\Desktop\простоквашино\1362054614_bezimeni.jpg"/>
          <p:cNvPicPr/>
          <p:nvPr/>
        </p:nvPicPr>
        <p:blipFill>
          <a:blip r:embed="rId3" cstate="print"/>
          <a:srcRect l="74729" t="37218" r="3706" b="29678"/>
          <a:stretch>
            <a:fillRect/>
          </a:stretch>
        </p:blipFill>
        <p:spPr bwMode="auto">
          <a:xfrm>
            <a:off x="857225" y="928670"/>
            <a:ext cx="500066" cy="100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Ольга\Desktop\простоквашино\1362054614_bezimeni.jpg"/>
          <p:cNvPicPr/>
          <p:nvPr/>
        </p:nvPicPr>
        <p:blipFill>
          <a:blip r:embed="rId3" cstate="print"/>
          <a:srcRect l="74729" t="37218" r="3706" b="29678"/>
          <a:stretch>
            <a:fillRect/>
          </a:stretch>
        </p:blipFill>
        <p:spPr bwMode="auto">
          <a:xfrm>
            <a:off x="1500166" y="928670"/>
            <a:ext cx="500066" cy="100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Ольга\Desktop\простоквашино\1362054614_bezimeni.jpg"/>
          <p:cNvPicPr/>
          <p:nvPr/>
        </p:nvPicPr>
        <p:blipFill>
          <a:blip r:embed="rId3" cstate="print"/>
          <a:srcRect l="74729" t="37218" r="3706" b="29678"/>
          <a:stretch>
            <a:fillRect/>
          </a:stretch>
        </p:blipFill>
        <p:spPr bwMode="auto">
          <a:xfrm>
            <a:off x="2143108" y="928670"/>
            <a:ext cx="500066" cy="100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Ольга\Desktop\простоквашино\1362054614_bezimeni.jpg"/>
          <p:cNvPicPr/>
          <p:nvPr/>
        </p:nvPicPr>
        <p:blipFill>
          <a:blip r:embed="rId3" cstate="print"/>
          <a:srcRect l="6425" t="1865" r="66321" b="72342"/>
          <a:stretch>
            <a:fillRect/>
          </a:stretch>
        </p:blipFill>
        <p:spPr bwMode="auto">
          <a:xfrm>
            <a:off x="4286248" y="928670"/>
            <a:ext cx="100013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Ольга\Desktop\простоквашино\1362054614_bezimeni.jpg"/>
          <p:cNvPicPr/>
          <p:nvPr/>
        </p:nvPicPr>
        <p:blipFill>
          <a:blip r:embed="rId3" cstate="print"/>
          <a:srcRect l="6425" t="1865" r="66321" b="72342"/>
          <a:stretch>
            <a:fillRect/>
          </a:stretch>
        </p:blipFill>
        <p:spPr bwMode="auto">
          <a:xfrm>
            <a:off x="3214678" y="1000108"/>
            <a:ext cx="95163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785786" y="2477458"/>
          <a:ext cx="4786346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63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380170"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18" name="Рисунок 17" descr="C:\Users\Ольга\Desktop\простоквашино\1362054614_bezimeni.jpg"/>
          <p:cNvPicPr/>
          <p:nvPr/>
        </p:nvPicPr>
        <p:blipFill>
          <a:blip r:embed="rId3" cstate="print"/>
          <a:srcRect l="52425" t="2381" r="22827" b="75000"/>
          <a:stretch>
            <a:fillRect/>
          </a:stretch>
        </p:blipFill>
        <p:spPr bwMode="auto">
          <a:xfrm>
            <a:off x="4857752" y="5429264"/>
            <a:ext cx="783243" cy="789709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C:\Users\Ольга\Desktop\простоквашино\1362054614_bezimeni.jpg"/>
          <p:cNvPicPr/>
          <p:nvPr/>
        </p:nvPicPr>
        <p:blipFill>
          <a:blip r:embed="rId3" cstate="print"/>
          <a:srcRect l="52425" t="2381" r="22827" b="75000"/>
          <a:stretch>
            <a:fillRect/>
          </a:stretch>
        </p:blipFill>
        <p:spPr bwMode="auto">
          <a:xfrm>
            <a:off x="4929190" y="5500702"/>
            <a:ext cx="783243" cy="789709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C:\Users\Ольга\Desktop\простоквашино\1362054614_bezimeni.jpg"/>
          <p:cNvPicPr/>
          <p:nvPr/>
        </p:nvPicPr>
        <p:blipFill>
          <a:blip r:embed="rId3" cstate="print"/>
          <a:srcRect l="52425" t="2381" r="22827" b="75000"/>
          <a:stretch>
            <a:fillRect/>
          </a:stretch>
        </p:blipFill>
        <p:spPr bwMode="auto">
          <a:xfrm>
            <a:off x="5000628" y="5357826"/>
            <a:ext cx="783243" cy="789709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C:\Users\Ольга\Desktop\простоквашино\1362054614_bezimeni.jpg"/>
          <p:cNvPicPr/>
          <p:nvPr/>
        </p:nvPicPr>
        <p:blipFill>
          <a:blip r:embed="rId3" cstate="print"/>
          <a:srcRect l="75437" t="11157" r="3041" b="61457"/>
          <a:stretch>
            <a:fillRect/>
          </a:stretch>
        </p:blipFill>
        <p:spPr bwMode="auto">
          <a:xfrm>
            <a:off x="2500298" y="2714620"/>
            <a:ext cx="784514" cy="112221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C:\Users\Ольга\Desktop\простоквашино\1362054614_bezimeni.jpg"/>
          <p:cNvPicPr/>
          <p:nvPr/>
        </p:nvPicPr>
        <p:blipFill>
          <a:blip r:embed="rId3" cstate="print"/>
          <a:srcRect l="75437" t="11157" r="3041" b="61457"/>
          <a:stretch>
            <a:fillRect/>
          </a:stretch>
        </p:blipFill>
        <p:spPr bwMode="auto">
          <a:xfrm>
            <a:off x="1714480" y="3143248"/>
            <a:ext cx="784514" cy="112221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C:\Users\Ольга\Desktop\простоквашино\1362054614_bezimeni.jpg"/>
          <p:cNvPicPr/>
          <p:nvPr/>
        </p:nvPicPr>
        <p:blipFill>
          <a:blip r:embed="rId3" cstate="print"/>
          <a:srcRect l="75437" t="11157" r="3041" b="61457"/>
          <a:stretch>
            <a:fillRect/>
          </a:stretch>
        </p:blipFill>
        <p:spPr bwMode="auto">
          <a:xfrm>
            <a:off x="1000100" y="2643182"/>
            <a:ext cx="784514" cy="112221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500034" y="4857760"/>
          <a:ext cx="5286412" cy="1428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864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42875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25" name="Рисунок 24" descr="C:\Users\Ольга\Desktop\простоквашино\0_997f5_6b8c9d4a_S.png"/>
          <p:cNvPicPr/>
          <p:nvPr/>
        </p:nvPicPr>
        <p:blipFill>
          <a:blip r:embed="rId4" cstate="print"/>
          <a:srcRect l="17099" r="23462" b="47789"/>
          <a:stretch>
            <a:fillRect/>
          </a:stretch>
        </p:blipFill>
        <p:spPr bwMode="auto">
          <a:xfrm>
            <a:off x="571472" y="4786322"/>
            <a:ext cx="1011382" cy="101138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 descr="C:\Users\Ольга\Desktop\простоквашино\0_997f5_6b8c9d4a_S.png"/>
          <p:cNvPicPr/>
          <p:nvPr/>
        </p:nvPicPr>
        <p:blipFill>
          <a:blip r:embed="rId4" cstate="print"/>
          <a:srcRect l="17099" r="23462" b="47789"/>
          <a:stretch>
            <a:fillRect/>
          </a:stretch>
        </p:blipFill>
        <p:spPr bwMode="auto">
          <a:xfrm>
            <a:off x="1071538" y="5286388"/>
            <a:ext cx="1011382" cy="101138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 descr="C:\Users\Ольга\Desktop\простоквашино\0_997f5_6b8c9d4a_S.png"/>
          <p:cNvPicPr/>
          <p:nvPr/>
        </p:nvPicPr>
        <p:blipFill>
          <a:blip r:embed="rId4" cstate="print"/>
          <a:srcRect l="17099" r="23462" b="47789"/>
          <a:stretch>
            <a:fillRect/>
          </a:stretch>
        </p:blipFill>
        <p:spPr bwMode="auto">
          <a:xfrm>
            <a:off x="1714480" y="4857760"/>
            <a:ext cx="1011382" cy="101138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27" descr="C:\Users\Ольга\Desktop\простоквашино\0_997f5_6b8c9d4a_S.png"/>
          <p:cNvPicPr/>
          <p:nvPr/>
        </p:nvPicPr>
        <p:blipFill>
          <a:blip r:embed="rId4" cstate="print"/>
          <a:srcRect l="17099" r="23462" b="47789"/>
          <a:stretch>
            <a:fillRect/>
          </a:stretch>
        </p:blipFill>
        <p:spPr bwMode="auto">
          <a:xfrm>
            <a:off x="2357422" y="5357826"/>
            <a:ext cx="1011382" cy="101138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Рисунок 28" descr="C:\Users\Ольга\Desktop\простоквашино\0_997f5_6b8c9d4a_S.png"/>
          <p:cNvPicPr/>
          <p:nvPr/>
        </p:nvPicPr>
        <p:blipFill>
          <a:blip r:embed="rId4" cstate="print"/>
          <a:srcRect l="17099" r="23462" b="47789"/>
          <a:stretch>
            <a:fillRect/>
          </a:stretch>
        </p:blipFill>
        <p:spPr bwMode="auto">
          <a:xfrm>
            <a:off x="2857488" y="4857760"/>
            <a:ext cx="1011382" cy="101138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29" descr="C:\Users\Ольга\Desktop\простоквашино\1362054614_bezimeni.jpg"/>
          <p:cNvPicPr/>
          <p:nvPr/>
        </p:nvPicPr>
        <p:blipFill>
          <a:blip r:embed="rId3" cstate="print"/>
          <a:srcRect l="29236" t="43891" r="46523" b="28959"/>
          <a:stretch>
            <a:fillRect/>
          </a:stretch>
        </p:blipFill>
        <p:spPr bwMode="auto">
          <a:xfrm>
            <a:off x="3857620" y="2643182"/>
            <a:ext cx="729095" cy="831273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Рисунок 30" descr="C:\Users\Ольга\Desktop\простоквашино\1362054614_bezimeni.jpg"/>
          <p:cNvPicPr/>
          <p:nvPr/>
        </p:nvPicPr>
        <p:blipFill>
          <a:blip r:embed="rId3" cstate="print"/>
          <a:srcRect l="29236" t="43891" r="46523" b="28959"/>
          <a:stretch>
            <a:fillRect/>
          </a:stretch>
        </p:blipFill>
        <p:spPr bwMode="auto">
          <a:xfrm>
            <a:off x="3286116" y="3429000"/>
            <a:ext cx="729095" cy="831273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Рисунок 31" descr="C:\Users\Ольга\Desktop\простоквашино\1362054614_bezimeni.jpg"/>
          <p:cNvPicPr/>
          <p:nvPr/>
        </p:nvPicPr>
        <p:blipFill>
          <a:blip r:embed="rId3" cstate="print"/>
          <a:srcRect l="29236" t="43891" r="46523" b="28959"/>
          <a:stretch>
            <a:fillRect/>
          </a:stretch>
        </p:blipFill>
        <p:spPr bwMode="auto">
          <a:xfrm>
            <a:off x="4643438" y="3357562"/>
            <a:ext cx="729095" cy="831273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Рисунок 32" descr="C:\Users\Ольга\Desktop\простоквашино\1362054614_bezimeni.jpg"/>
          <p:cNvPicPr/>
          <p:nvPr/>
        </p:nvPicPr>
        <p:blipFill>
          <a:blip r:embed="rId3" cstate="print"/>
          <a:srcRect l="52425" t="2381" r="22827" b="75000"/>
          <a:stretch>
            <a:fillRect/>
          </a:stretch>
        </p:blipFill>
        <p:spPr bwMode="auto">
          <a:xfrm>
            <a:off x="3714744" y="5429264"/>
            <a:ext cx="783243" cy="789709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Рисунок 33" descr="C:\Users\Ольга\Desktop\простоквашино\1362054614_bezimeni.jpg"/>
          <p:cNvPicPr/>
          <p:nvPr/>
        </p:nvPicPr>
        <p:blipFill>
          <a:blip r:embed="rId3" cstate="print"/>
          <a:srcRect l="52425" t="2381" r="22827" b="75000"/>
          <a:stretch>
            <a:fillRect/>
          </a:stretch>
        </p:blipFill>
        <p:spPr bwMode="auto">
          <a:xfrm>
            <a:off x="4572000" y="5072074"/>
            <a:ext cx="783243" cy="789709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0" name="Таблица 39"/>
          <p:cNvGraphicFramePr>
            <a:graphicFrameLocks noGrp="1"/>
          </p:cNvGraphicFramePr>
          <p:nvPr/>
        </p:nvGraphicFramePr>
        <p:xfrm>
          <a:off x="6786578" y="1071546"/>
          <a:ext cx="2000264" cy="928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28694"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5+2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1" name="Таблица 40"/>
          <p:cNvGraphicFramePr>
            <a:graphicFrameLocks noGrp="1"/>
          </p:cNvGraphicFramePr>
          <p:nvPr/>
        </p:nvGraphicFramePr>
        <p:xfrm>
          <a:off x="6215075" y="2857496"/>
          <a:ext cx="1928825" cy="928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88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28694">
                <a:tc>
                  <a:txBody>
                    <a:bodyPr/>
                    <a:lstStyle/>
                    <a:p>
                      <a:pPr algn="ctr"/>
                      <a:r>
                        <a:rPr lang="ru-RU" sz="48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3+2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2" name="Таблица 41"/>
          <p:cNvGraphicFramePr>
            <a:graphicFrameLocks noGrp="1"/>
          </p:cNvGraphicFramePr>
          <p:nvPr/>
        </p:nvGraphicFramePr>
        <p:xfrm>
          <a:off x="6858016" y="5143512"/>
          <a:ext cx="1928826" cy="10001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88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000132">
                <a:tc>
                  <a:txBody>
                    <a:bodyPr/>
                    <a:lstStyle/>
                    <a:p>
                      <a:pPr algn="ctr"/>
                      <a:r>
                        <a:rPr lang="ru-RU" sz="48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3+3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5" name="Прямоугольник 34"/>
          <p:cNvSpPr/>
          <p:nvPr/>
        </p:nvSpPr>
        <p:spPr>
          <a:xfrm>
            <a:off x="395536" y="188641"/>
            <a:ext cx="82089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Помоги подобрать к каждой картинке подходящее решение задачи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5.09129E-6 L -0.11025 -0.29351 " pathEditMode="relative" ptsTypes="AA">
                                      <p:cBhvr>
                                        <p:cTn id="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421 0.00254 L -0.13125 -0.322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00" y="-16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861 -0.02311 L -0.11563 0.6110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0" y="3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508"/>
            <a:ext cx="9144000" cy="6858000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466687" y="148282"/>
            <a:ext cx="2176146" cy="166429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23410" y="1931577"/>
            <a:ext cx="2415267" cy="194546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23410" y="3996039"/>
            <a:ext cx="2181145" cy="19063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766412" y="167726"/>
            <a:ext cx="2334078" cy="179356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977757" y="2152114"/>
            <a:ext cx="2410773" cy="191729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192497" y="4176102"/>
            <a:ext cx="2313192" cy="184525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9456" y="514666"/>
            <a:ext cx="588265" cy="76200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37721" y="318087"/>
            <a:ext cx="588265" cy="76200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9845" y="1011488"/>
            <a:ext cx="588265" cy="76200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77772" y="506429"/>
            <a:ext cx="588265" cy="76200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17301" y="315236"/>
            <a:ext cx="665193" cy="66519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9419" y="439975"/>
            <a:ext cx="665193" cy="665193"/>
          </a:xfrm>
          <a:prstGeom prst="ellipse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87804" y="1177807"/>
            <a:ext cx="665193" cy="665193"/>
          </a:xfrm>
          <a:prstGeom prst="ellipse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72198" y="500042"/>
            <a:ext cx="665193" cy="665193"/>
          </a:xfrm>
          <a:prstGeom prst="ellipse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38940" y="1148155"/>
            <a:ext cx="665193" cy="66519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349" t="3436" r="26041" b="49746"/>
          <a:stretch/>
        </p:blipFill>
        <p:spPr>
          <a:xfrm>
            <a:off x="714348" y="2153316"/>
            <a:ext cx="571504" cy="57150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349" t="3436" r="26041" b="49746"/>
          <a:stretch/>
        </p:blipFill>
        <p:spPr>
          <a:xfrm>
            <a:off x="1285852" y="1928802"/>
            <a:ext cx="541312" cy="5413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349" t="3436" r="26041" b="49746"/>
          <a:stretch/>
        </p:blipFill>
        <p:spPr>
          <a:xfrm>
            <a:off x="1928794" y="2214554"/>
            <a:ext cx="532462" cy="53246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349" t="3436" r="26041" b="49746"/>
          <a:stretch/>
        </p:blipFill>
        <p:spPr>
          <a:xfrm>
            <a:off x="785786" y="2714620"/>
            <a:ext cx="571504" cy="57150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349" t="3436" r="26041" b="49746"/>
          <a:stretch/>
        </p:blipFill>
        <p:spPr>
          <a:xfrm>
            <a:off x="1500166" y="2428868"/>
            <a:ext cx="559432" cy="55943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349" t="3436" r="26041" b="49746"/>
          <a:stretch/>
        </p:blipFill>
        <p:spPr>
          <a:xfrm>
            <a:off x="1928794" y="2857496"/>
            <a:ext cx="534849" cy="53484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349" t="3436" r="26041" b="49746"/>
          <a:stretch/>
        </p:blipFill>
        <p:spPr>
          <a:xfrm>
            <a:off x="1285852" y="3071810"/>
            <a:ext cx="534849" cy="53484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72264" y="2357430"/>
            <a:ext cx="614247" cy="836640"/>
          </a:xfrm>
          <a:prstGeom prst="ellipse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58082" y="2285992"/>
            <a:ext cx="614247" cy="836640"/>
          </a:xfrm>
          <a:prstGeom prst="ellipse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15074" y="3000372"/>
            <a:ext cx="614247" cy="836640"/>
          </a:xfrm>
          <a:prstGeom prst="ellipse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16" y="3071810"/>
            <a:ext cx="614247" cy="836640"/>
          </a:xfrm>
          <a:prstGeom prst="ellipse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29520" y="3071810"/>
            <a:ext cx="614247" cy="836640"/>
          </a:xfrm>
          <a:prstGeom prst="ellipse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5366" y="4142045"/>
            <a:ext cx="665131" cy="665131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2110" y="4572126"/>
            <a:ext cx="665131" cy="665131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5544" y="4211193"/>
            <a:ext cx="665131" cy="665131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8576" y="4915369"/>
            <a:ext cx="665131" cy="665131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7486" y="5098482"/>
            <a:ext cx="665131" cy="665131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85919" y="4714885"/>
            <a:ext cx="571504" cy="571504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1624" y="4439401"/>
            <a:ext cx="462463" cy="660661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95164" y="4366457"/>
            <a:ext cx="462463" cy="660661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96005" y="4497678"/>
            <a:ext cx="462463" cy="660661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5501" y="4904638"/>
            <a:ext cx="462463" cy="660661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04133" y="5113816"/>
            <a:ext cx="462463" cy="660661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21765" y="5237257"/>
            <a:ext cx="462463" cy="660661"/>
          </a:xfrm>
          <a:prstGeom prst="rect">
            <a:avLst/>
          </a:prstGeom>
        </p:spPr>
      </p:pic>
      <p:sp>
        <p:nvSpPr>
          <p:cNvPr id="50" name="Овал 49"/>
          <p:cNvSpPr/>
          <p:nvPr/>
        </p:nvSpPr>
        <p:spPr>
          <a:xfrm>
            <a:off x="4959899" y="5702858"/>
            <a:ext cx="914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</a:rPr>
              <a:t>&lt;</a:t>
            </a:r>
            <a:endParaRPr lang="ru-RU" sz="6000" b="1" dirty="0">
              <a:solidFill>
                <a:schemeClr val="tx1"/>
              </a:solidFill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3733823" y="5698997"/>
            <a:ext cx="914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</a:rPr>
              <a:t>&gt;</a:t>
            </a:r>
            <a:endParaRPr lang="ru-RU" sz="6000" b="1" dirty="0">
              <a:solidFill>
                <a:schemeClr val="tx1"/>
              </a:solidFill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2529501" y="5717620"/>
            <a:ext cx="989497" cy="103873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chemeClr val="tx1"/>
                </a:solidFill>
              </a:rPr>
              <a:t>=</a:t>
            </a:r>
          </a:p>
        </p:txBody>
      </p:sp>
      <p:sp>
        <p:nvSpPr>
          <p:cNvPr id="55" name="Овал 54"/>
          <p:cNvSpPr/>
          <p:nvPr/>
        </p:nvSpPr>
        <p:spPr>
          <a:xfrm>
            <a:off x="6032526" y="439975"/>
            <a:ext cx="70301" cy="1314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699792" y="62984"/>
            <a:ext cx="31683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Расставь знаки &lt;, &gt;, =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нужное место.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85185E-6 L -0.13663 -0.75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40" y="-3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0.01007 -0.44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-2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0.13646 -0.1763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23" y="-8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4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95750052"/>
              </p:ext>
            </p:extLst>
          </p:nvPr>
        </p:nvGraphicFramePr>
        <p:xfrm>
          <a:off x="1524000" y="1607096"/>
          <a:ext cx="1823830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7700">
                  <a:extLst>
                    <a:ext uri="{9D8B030D-6E8A-4147-A177-3AD203B41FA5}">
                      <a16:colId xmlns:a16="http://schemas.microsoft.com/office/drawing/2014/main" xmlns="" val="1483545400"/>
                    </a:ext>
                  </a:extLst>
                </a:gridCol>
                <a:gridCol w="936130">
                  <a:extLst>
                    <a:ext uri="{9D8B030D-6E8A-4147-A177-3AD203B41FA5}">
                      <a16:colId xmlns:a16="http://schemas.microsoft.com/office/drawing/2014/main" xmlns="" val="3580168154"/>
                    </a:ext>
                  </a:extLst>
                </a:gridCol>
              </a:tblGrid>
              <a:tr h="416764"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42202127"/>
                  </a:ext>
                </a:extLst>
              </a:tr>
              <a:tr h="416764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63131983"/>
                  </a:ext>
                </a:extLst>
              </a:tr>
              <a:tr h="416764">
                <a:tc>
                  <a:txBody>
                    <a:bodyPr/>
                    <a:lstStyle/>
                    <a:p>
                      <a:pPr algn="ctr"/>
                      <a:endParaRPr lang="ru-RU" sz="3600" b="1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66769884"/>
                  </a:ext>
                </a:extLst>
              </a:tr>
              <a:tr h="4167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63360385"/>
                  </a:ext>
                </a:extLst>
              </a:tr>
              <a:tr h="416764">
                <a:tc>
                  <a:txBody>
                    <a:bodyPr/>
                    <a:lstStyle/>
                    <a:p>
                      <a:pPr algn="ctr"/>
                      <a:endParaRPr lang="ru-RU" sz="3600" b="1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5</a:t>
                      </a:r>
                      <a:endParaRPr lang="ru-RU" sz="36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63223221"/>
                  </a:ext>
                </a:extLst>
              </a:tr>
              <a:tr h="416764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6</a:t>
                      </a:r>
                      <a:endParaRPr lang="ru-RU" sz="36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04060498"/>
                  </a:ext>
                </a:extLst>
              </a:tr>
              <a:tr h="416764">
                <a:tc>
                  <a:txBody>
                    <a:bodyPr/>
                    <a:lstStyle/>
                    <a:p>
                      <a:pPr algn="ctr"/>
                      <a:endParaRPr lang="ru-RU" sz="36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7</a:t>
                      </a:r>
                      <a:endParaRPr lang="ru-RU" sz="36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8244099"/>
                  </a:ext>
                </a:extLst>
              </a:tr>
            </a:tbl>
          </a:graphicData>
        </a:graphic>
      </p:graphicFrame>
      <p:sp>
        <p:nvSpPr>
          <p:cNvPr id="4" name="Равнобедренный треугольник 3"/>
          <p:cNvSpPr/>
          <p:nvPr/>
        </p:nvSpPr>
        <p:spPr>
          <a:xfrm>
            <a:off x="1524000" y="404579"/>
            <a:ext cx="1817687" cy="120251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8</a:t>
            </a:r>
            <a:endParaRPr lang="ru-RU" sz="54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6511677"/>
              </p:ext>
            </p:extLst>
          </p:nvPr>
        </p:nvGraphicFramePr>
        <p:xfrm>
          <a:off x="5139360" y="1397000"/>
          <a:ext cx="1880980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0490">
                  <a:extLst>
                    <a:ext uri="{9D8B030D-6E8A-4147-A177-3AD203B41FA5}">
                      <a16:colId xmlns:a16="http://schemas.microsoft.com/office/drawing/2014/main" xmlns="" val="1156930288"/>
                    </a:ext>
                  </a:extLst>
                </a:gridCol>
                <a:gridCol w="940490">
                  <a:extLst>
                    <a:ext uri="{9D8B030D-6E8A-4147-A177-3AD203B41FA5}">
                      <a16:colId xmlns:a16="http://schemas.microsoft.com/office/drawing/2014/main" xmlns="" val="8355199"/>
                    </a:ext>
                  </a:extLst>
                </a:gridCol>
              </a:tblGrid>
              <a:tr h="443026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sz="4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86702538"/>
                  </a:ext>
                </a:extLst>
              </a:tr>
              <a:tr h="443026">
                <a:tc>
                  <a:txBody>
                    <a:bodyPr/>
                    <a:lstStyle/>
                    <a:p>
                      <a:pPr algn="ctr"/>
                      <a:endParaRPr lang="ru-RU" sz="4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sz="4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99147097"/>
                  </a:ext>
                </a:extLst>
              </a:tr>
              <a:tr h="443026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4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4096216"/>
                  </a:ext>
                </a:extLst>
              </a:tr>
              <a:tr h="443026">
                <a:tc>
                  <a:txBody>
                    <a:bodyPr/>
                    <a:lstStyle/>
                    <a:p>
                      <a:pPr algn="ctr"/>
                      <a:endParaRPr lang="ru-RU" sz="4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4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42375750"/>
                  </a:ext>
                </a:extLst>
              </a:tr>
              <a:tr h="443026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4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80651827"/>
                  </a:ext>
                </a:extLst>
              </a:tr>
            </a:tbl>
          </a:graphicData>
        </a:graphic>
      </p:graphicFrame>
      <p:sp>
        <p:nvSpPr>
          <p:cNvPr id="6" name="Равнобедренный треугольник 5"/>
          <p:cNvSpPr/>
          <p:nvPr/>
        </p:nvSpPr>
        <p:spPr>
          <a:xfrm>
            <a:off x="5139361" y="397098"/>
            <a:ext cx="1817687" cy="992420"/>
          </a:xfrm>
          <a:prstGeom prst="triangl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6</a:t>
            </a:r>
            <a:endParaRPr lang="ru-RU" sz="5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8650" y="3871052"/>
            <a:ext cx="2025915" cy="283004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0290" y="2924930"/>
            <a:ext cx="2920570" cy="2920570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4254363" y="3312905"/>
            <a:ext cx="720100" cy="6480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4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582632" y="2461977"/>
            <a:ext cx="720100" cy="6480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5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139940" y="1344247"/>
            <a:ext cx="720100" cy="6480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6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347864" y="980728"/>
            <a:ext cx="720100" cy="6480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7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3779890" y="5197410"/>
            <a:ext cx="720100" cy="6480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2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5610395" y="6100048"/>
            <a:ext cx="720100" cy="6480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2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5040183" y="5138392"/>
            <a:ext cx="720100" cy="6480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1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7089542" y="6100048"/>
            <a:ext cx="720100" cy="6480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4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6330495" y="5330565"/>
            <a:ext cx="720100" cy="6480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3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4347000" y="6009430"/>
            <a:ext cx="720100" cy="6480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1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3708795" y="4085451"/>
            <a:ext cx="720100" cy="6480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3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8214925" y="5717418"/>
            <a:ext cx="720100" cy="6480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5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339752" y="0"/>
            <a:ext cx="4680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   Помоги </a:t>
            </a:r>
            <a:r>
              <a:rPr lang="ru-RU" b="1" dirty="0" smtClean="0"/>
              <a:t>Шарику и </a:t>
            </a:r>
            <a:r>
              <a:rPr lang="ru-RU" b="1" dirty="0" err="1" smtClean="0"/>
              <a:t>Матроскину</a:t>
            </a:r>
            <a:r>
              <a:rPr lang="ru-RU" b="1" dirty="0" smtClean="0"/>
              <a:t> заполнить дома нужными цифрами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 0.01294 C -0.07656 0.10007 -0.16493 0.1872 -0.20035 0.220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00" y="10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89 -0.00416 C 0.02362 -0.01017 0.02934 -0.01617 -0.00156 0.00555 C -0.03246 0.02727 -0.13802 0.10354 -0.16736 0.12573 C -0.1967 0.14791 -0.17691 0.13589 -0.17725 0.13867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00" y="7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7.16432E-7 C -0.08524 0.02565 -0.17031 0.05154 -0.20486 0.0628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00" y="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7.89693E-6 C -0.07795 0.01525 -0.15573 0.03073 -0.18785 0.03882 " pathEditMode="relative" ptsTypes="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88889E-6 7.39542E-8 C -0.09705 0.00392 -0.19393 0.00808 -0.22935 0.0097 C -0.26476 0.01132 -0.21216 0.00531 -0.21216 0.0097 C -0.21216 0.01409 -0.22605 0.03512 -0.22935 0.03559 C -0.23264 0.03605 -0.22969 0.01502 -0.23178 0.01294 " pathEditMode="relative" ptsTypes="aaaaA">
                                      <p:cBhvr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2771E-6 C -0.06614 -0.02473 -0.13211 -0.04923 -0.1585 -0.0584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0" y="-2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6.60504E-6 C -0.11649 -0.03398 -0.23281 -0.06772 -0.27795 -0.08113 " pathEditMode="relative" ptsTypes="aA">
                                      <p:cBhvr>
                                        <p:cTn id="3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-2.10307E-6 C 0.05001 -0.22602 0.10001 -0.45181 0.11945 -0.54218 " pathEditMode="relative" ptsTypes="aA"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8.8514E-7 C -0.01736 -0.24543 -0.03455 -0.49087 -0.03907 -0.59094 C -0.04358 -0.69101 -0.02587 -0.60226 -0.02674 -0.60065 C -0.02761 -0.59903 -0.03577 -0.59002 -0.04393 -0.581 " pathEditMode="relative" ptsTypes="aaaA"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14 0.00347 C 0.00382 -0.15507 -0.0125 -0.31361 -0.01893 -0.3764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0" y="-19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62075E-6 C -0.08785 -0.15692 -0.17569 -0.31385 -0.2099 -0.37648 " pathEditMode="relative" ptsTypes="aA">
                                      <p:cBhvr>
                                        <p:cTn id="4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6 1.40282E-6 C -0.09861 -0.09475 -0.19722 -0.18927 -0.23663 -0.22718 " pathEditMode="relative" ptsTypes="aA">
                                      <p:cBhvr>
                                        <p:cTn id="5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1182</TotalTime>
  <Words>164</Words>
  <Application>Microsoft Office PowerPoint</Application>
  <PresentationFormat>Экран (4:3)</PresentationFormat>
  <Paragraphs>56</Paragraphs>
  <Slides>11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Домашний</cp:lastModifiedBy>
  <cp:revision>62</cp:revision>
  <dcterms:created xsi:type="dcterms:W3CDTF">2005-12-31T20:21:13Z</dcterms:created>
  <dcterms:modified xsi:type="dcterms:W3CDTF">2020-04-16T16:48:52Z</dcterms:modified>
</cp:coreProperties>
</file>